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045137"/>
            <a:ext cx="7468553" cy="1943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kern="0" spc="-122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Machine Learning Fundamentals</a:t>
            </a:r>
            <a:endParaRPr lang="en-US" sz="61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347210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learning (ML) is a powerful field of artificial intelligence. It uses algorithms to learn from data and make predictions. ML allows computers to perform tasks without explicit programming.</a:t>
            </a:r>
            <a:endParaRPr lang="en-US" sz="18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75" y="0"/>
            <a:ext cx="58515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666392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What is Machine Learning?</a:t>
            </a:r>
            <a:endParaRPr 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Learning from Data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algorithms learn patterns and relationships from data to make predictions or decisions.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82654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Types of Learning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Supervised, unsupervised, and reinforcement learning are the main categories of ML.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Applications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powers a wide range of applications, from image recognition to fraud detection.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252358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Supervised Learning: Classification and Regression</a:t>
            </a:r>
            <a:endParaRPr 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Classification</a:t>
            </a:r>
            <a:endParaRPr lang="en-US" sz="2200" kern="0" spc="-44" dirty="0">
              <a:solidFill>
                <a:srgbClr val="000000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Predicts categorical outcomes. For example, classifying emails as spam or not spam.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Regression</a:t>
            </a:r>
            <a:endParaRPr lang="en-US" sz="2200" kern="0" spc="-44" dirty="0">
              <a:solidFill>
                <a:srgbClr val="000000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Predicts continuous values. For example, predicting house prices based on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61924"/>
            <a:ext cx="12954952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Unsupervised Learning: Clustering and Dimensionality Reduction</a:t>
            </a:r>
            <a:endParaRPr 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5998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6098381"/>
            <a:ext cx="16895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9981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Clustering</a:t>
            </a:r>
            <a:endParaRPr lang="en-US" sz="2200" kern="0" spc="-44" dirty="0">
              <a:solidFill>
                <a:srgbClr val="272525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6493669"/>
            <a:ext cx="55799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Groups data points based on similarities, finding patterns without labels.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5998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9643" y="6098381"/>
            <a:ext cx="16895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212693" y="5998131"/>
            <a:ext cx="319349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Dimensionality Reduction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12693" y="6493669"/>
            <a:ext cx="55799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Reduces the number of features while preserving important information, simplifying data.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623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Neural Networks and Deep Learning</a:t>
            </a:r>
            <a:endParaRPr 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8324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32255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Neural Networks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93513" y="3818096"/>
            <a:ext cx="591276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Inspired by the human brain, they process data through interconnected nodes.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9824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523755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Deep Learning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393513" y="5733098"/>
            <a:ext cx="591276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deep neural networks with many layers for complex tasks, like image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12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Feature Engineering and Selection</a:t>
            </a:r>
            <a:endParaRPr lang="en-US" sz="44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539133"/>
            <a:ext cx="7468553" cy="2918222"/>
          </a:xfrm>
          <a:prstGeom prst="roundRect">
            <a:avLst>
              <a:gd name="adj" fmla="val 34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546753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571059" y="3697962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3697962"/>
            <a:ext cx="324421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new features from existing ones to improve model performance.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4998244"/>
            <a:ext cx="7453312" cy="145149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6571059" y="5149453"/>
            <a:ext cx="324421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Selection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5149453"/>
            <a:ext cx="3244215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Choosing the most relevant features to avoid overfitting and improve model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165" y="796885"/>
            <a:ext cx="7570470" cy="1322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83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Real-World Applications of Machine Learning</a:t>
            </a:r>
            <a:endParaRPr lang="en-US" sz="41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65" y="2456378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3165" y="3243143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Autonomous Vehicles</a:t>
            </a:r>
            <a:endParaRPr lang="en-US" sz="2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73165" y="3708440"/>
            <a:ext cx="3616643" cy="719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enables self-driving cars to perceive their surroundings and make decisions.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993" y="2456378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6993" y="3243143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Healthcare</a:t>
            </a:r>
            <a:endParaRPr lang="en-US" sz="2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26993" y="3708440"/>
            <a:ext cx="3616643" cy="7191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assists in diagnosis, drug discovery, and personalized treatment plans.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65" y="5101947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73165" y="5888712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Finance</a:t>
            </a:r>
            <a:endParaRPr lang="en-US" sz="2050" kern="0" spc="-42" dirty="0">
              <a:solidFill>
                <a:srgbClr val="272525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73165" y="6354008"/>
            <a:ext cx="3616643" cy="1078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detects fraud, analyzes market trends, and provides personalized financial advice.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993" y="5101947"/>
            <a:ext cx="561975" cy="5619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6993" y="5888712"/>
            <a:ext cx="2644735" cy="3305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42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E-commerce</a:t>
            </a:r>
            <a:endParaRPr lang="en-US" sz="2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26993" y="6354008"/>
            <a:ext cx="3616643" cy="1078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powers personalized recommendations and product search, enhancing user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3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816" y="3554968"/>
            <a:ext cx="10439876" cy="685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kern="0" spc="-86" dirty="0">
                <a:solidFill>
                  <a:srgbClr val="000000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Ethical Considerations in Machine Learning</a:t>
            </a:r>
            <a:endParaRPr lang="en-US" sz="43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15816" y="4939665"/>
            <a:ext cx="12998768" cy="30480"/>
          </a:xfrm>
          <a:prstGeom prst="roundRect">
            <a:avLst>
              <a:gd name="adj" fmla="val 321231"/>
            </a:avLst>
          </a:prstGeom>
          <a:solidFill>
            <a:srgbClr val="D6BADD"/>
          </a:solidFill>
        </p:spPr>
      </p:sp>
      <p:sp>
        <p:nvSpPr>
          <p:cNvPr id="5" name="Shape 2"/>
          <p:cNvSpPr/>
          <p:nvPr/>
        </p:nvSpPr>
        <p:spPr>
          <a:xfrm>
            <a:off x="2889171" y="4939605"/>
            <a:ext cx="30480" cy="815816"/>
          </a:xfrm>
          <a:prstGeom prst="roundRect">
            <a:avLst>
              <a:gd name="adj" fmla="val 321231"/>
            </a:avLst>
          </a:prstGeom>
          <a:solidFill>
            <a:srgbClr val="D6BADD"/>
          </a:solidFill>
        </p:spPr>
      </p:sp>
      <p:sp>
        <p:nvSpPr>
          <p:cNvPr id="6" name="Shape 3"/>
          <p:cNvSpPr/>
          <p:nvPr/>
        </p:nvSpPr>
        <p:spPr>
          <a:xfrm>
            <a:off x="2642235" y="4677430"/>
            <a:ext cx="524470" cy="52447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22138" y="4775061"/>
            <a:ext cx="16466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533287" y="5988606"/>
            <a:ext cx="2742486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Bias</a:t>
            </a:r>
            <a:endParaRPr lang="en-US" sz="2150" kern="0" spc="-43" dirty="0">
              <a:solidFill>
                <a:srgbClr val="272525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8822" y="6471047"/>
            <a:ext cx="3711535" cy="745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ML models can perpetuate existing societal biases if trained on biased data.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299722" y="4939605"/>
            <a:ext cx="30480" cy="815816"/>
          </a:xfrm>
          <a:prstGeom prst="roundRect">
            <a:avLst>
              <a:gd name="adj" fmla="val 321231"/>
            </a:avLst>
          </a:prstGeom>
          <a:solidFill>
            <a:srgbClr val="D6BADD"/>
          </a:solidFill>
        </p:spPr>
      </p:sp>
      <p:sp>
        <p:nvSpPr>
          <p:cNvPr id="11" name="Shape 8"/>
          <p:cNvSpPr/>
          <p:nvPr/>
        </p:nvSpPr>
        <p:spPr>
          <a:xfrm>
            <a:off x="7052786" y="4677430"/>
            <a:ext cx="524470" cy="52447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690" y="4775061"/>
            <a:ext cx="16466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943838" y="5988606"/>
            <a:ext cx="2742486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Privacy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59373" y="6471047"/>
            <a:ext cx="3711535" cy="11187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user privacy is critical as ML models often process sensitive personal information.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1710273" y="4939605"/>
            <a:ext cx="30480" cy="815816"/>
          </a:xfrm>
          <a:prstGeom prst="roundRect">
            <a:avLst>
              <a:gd name="adj" fmla="val 321231"/>
            </a:avLst>
          </a:prstGeom>
          <a:solidFill>
            <a:srgbClr val="D6BADD"/>
          </a:solidFill>
        </p:spPr>
      </p:sp>
      <p:sp>
        <p:nvSpPr>
          <p:cNvPr id="16" name="Shape 13"/>
          <p:cNvSpPr/>
          <p:nvPr/>
        </p:nvSpPr>
        <p:spPr>
          <a:xfrm>
            <a:off x="11463337" y="4677430"/>
            <a:ext cx="524470" cy="524470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43241" y="4775061"/>
            <a:ext cx="164663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kern="0" spc="-52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354389" y="5988606"/>
            <a:ext cx="2742486" cy="3426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kern="0" spc="-43" dirty="0">
                <a:solidFill>
                  <a:srgbClr val="272525"/>
                </a:solidFill>
                <a:latin typeface="Calibri" panose="020F0502020204030204" charset="0"/>
                <a:ea typeface="Source Serif Pro Semi Bold" pitchFamily="34" charset="-122"/>
                <a:cs typeface="Calibri" panose="020F0502020204030204" charset="0"/>
              </a:rPr>
              <a:t>Transparency</a:t>
            </a:r>
            <a:endParaRPr lang="en-US" sz="2150" kern="0" spc="-43" dirty="0">
              <a:solidFill>
                <a:srgbClr val="272525"/>
              </a:solidFill>
              <a:latin typeface="Calibri" panose="020F0502020204030204" charset="0"/>
              <a:ea typeface="Source Serif Pro Semi Bold" pitchFamily="34" charset="-122"/>
              <a:cs typeface="Calibri" panose="020F050202020403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69924" y="6471047"/>
            <a:ext cx="3711535" cy="11187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how ML models make decisions is crucial for accountability and trust.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793790" y="80029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Q&amp;A and discussion</a:t>
            </a:r>
            <a:endParaRPr lang="en-US" sz="44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32220" y="188416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Let's discuss the potential and implications of AI.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0080" y="635"/>
            <a:ext cx="7640320" cy="82283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2180" y="3203575"/>
            <a:ext cx="731520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1.</a:t>
            </a:r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What is the difference between supervised and 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unsupervised learning?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2.What is a training dataset?</a:t>
            </a:r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3.What are some common algorithms used in Machine </a:t>
            </a:r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Learning?</a:t>
            </a:r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2460</Words>
  <Application>WPS Presentation</Application>
  <PresentationFormat>Custom</PresentationFormat>
  <Paragraphs>114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SimSun</vt:lpstr>
      <vt:lpstr>Wingdings</vt:lpstr>
      <vt:lpstr>Calibri</vt:lpstr>
      <vt:lpstr>Source Serif Pro Semi Bold</vt:lpstr>
      <vt:lpstr>Source Sans Pro</vt:lpstr>
      <vt:lpstr>Source Sans Pro</vt:lpstr>
      <vt:lpstr>Source Sans Pro</vt:lpstr>
      <vt:lpstr>Source Serif Pro Semi Bold</vt:lpstr>
      <vt:lpstr>Source Serif Pro Semi Bold</vt:lpstr>
      <vt:lpstr>Microsoft YaHei</vt:lpstr>
      <vt:lpstr>Arial Unicode MS</vt:lpstr>
      <vt:lpstr>Segoe Print</vt:lpstr>
      <vt:lpstr>MingLiU-ExtB</vt:lpstr>
      <vt:lpstr>Merriweather Bold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raopr</cp:lastModifiedBy>
  <cp:revision>3</cp:revision>
  <dcterms:created xsi:type="dcterms:W3CDTF">2024-10-22T09:22:00Z</dcterms:created>
  <dcterms:modified xsi:type="dcterms:W3CDTF">2024-10-26T08:21:32Z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F1654CE1E8F94EF28901676D8A45A099_13</vt:lpwstr>
  </property>
  <property fmtid="{D5CDD505-2E9C-101B-9397-08002B2CF9AE}" pid="3" name="KSOProductBuildVer">
    <vt:lpwstr>1033-12.2.0.13472</vt:lpwstr>
  </property>
</Properties>
</file>